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95" autoAdjust="0"/>
  </p:normalViewPr>
  <p:slideViewPr>
    <p:cSldViewPr>
      <p:cViewPr varScale="1">
        <p:scale>
          <a:sx n="64" d="100"/>
          <a:sy n="64" d="100"/>
        </p:scale>
        <p:origin x="-14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22257174103237098"/>
          <c:y val="0.21795166229221347"/>
          <c:w val="0.69244291338582675"/>
          <c:h val="0.68921660834062404"/>
        </c:manualLayout>
      </c:layout>
      <c:barChart>
        <c:barDir val="col"/>
        <c:grouping val="stacked"/>
        <c:varyColors val="0"/>
        <c:ser>
          <c:idx val="0"/>
          <c:order val="0"/>
          <c:tx>
            <c:strRef>
              <c:f>Sheet1!$C$4</c:f>
              <c:strCache>
                <c:ptCount val="1"/>
                <c:pt idx="0">
                  <c:v>Per/Year</c:v>
                </c:pt>
              </c:strCache>
            </c:strRef>
          </c:tx>
          <c:invertIfNegative val="0"/>
          <c:dLbls>
            <c:dLbl>
              <c:idx val="1"/>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Sheet1!$D$3:$E$3</c:f>
              <c:strCache>
                <c:ptCount val="2"/>
                <c:pt idx="0">
                  <c:v>Before</c:v>
                </c:pt>
                <c:pt idx="1">
                  <c:v>After</c:v>
                </c:pt>
              </c:strCache>
            </c:strRef>
          </c:cat>
          <c:val>
            <c:numRef>
              <c:f>Sheet1!$D$4:$E$4</c:f>
              <c:numCache>
                <c:formatCode>General</c:formatCode>
                <c:ptCount val="2"/>
                <c:pt idx="0">
                  <c:v>0</c:v>
                </c:pt>
                <c:pt idx="1">
                  <c:v>25000</c:v>
                </c:pt>
              </c:numCache>
            </c:numRef>
          </c:val>
        </c:ser>
        <c:dLbls>
          <c:showLegendKey val="0"/>
          <c:showVal val="0"/>
          <c:showCatName val="0"/>
          <c:showSerName val="0"/>
          <c:showPercent val="0"/>
          <c:showBubbleSize val="0"/>
        </c:dLbls>
        <c:gapWidth val="150"/>
        <c:overlap val="100"/>
        <c:axId val="85836544"/>
        <c:axId val="85838080"/>
      </c:barChart>
      <c:catAx>
        <c:axId val="85836544"/>
        <c:scaling>
          <c:orientation val="minMax"/>
        </c:scaling>
        <c:delete val="0"/>
        <c:axPos val="b"/>
        <c:numFmt formatCode="General" sourceLinked="0"/>
        <c:majorTickMark val="out"/>
        <c:minorTickMark val="none"/>
        <c:tickLblPos val="nextTo"/>
        <c:crossAx val="85838080"/>
        <c:crosses val="autoZero"/>
        <c:auto val="1"/>
        <c:lblAlgn val="ctr"/>
        <c:lblOffset val="100"/>
        <c:noMultiLvlLbl val="0"/>
      </c:catAx>
      <c:valAx>
        <c:axId val="85838080"/>
        <c:scaling>
          <c:orientation val="minMax"/>
        </c:scaling>
        <c:delete val="0"/>
        <c:axPos val="l"/>
        <c:majorGridlines/>
        <c:numFmt formatCode="General" sourceLinked="1"/>
        <c:majorTickMark val="out"/>
        <c:minorTickMark val="none"/>
        <c:tickLblPos val="nextTo"/>
        <c:crossAx val="85836544"/>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384300" y="1165225"/>
            <a:ext cx="4186238" cy="3141663"/>
          </a:xfrm>
          <a:ln/>
        </p:spPr>
      </p:sp>
      <p:sp>
        <p:nvSpPr>
          <p:cNvPr id="10243" name="Notes Placeholder 2"/>
          <p:cNvSpPr>
            <a:spLocks noGrp="1"/>
          </p:cNvSpPr>
          <p:nvPr>
            <p:ph type="body" idx="1"/>
          </p:nvPr>
        </p:nvSpPr>
        <p:spPr>
          <a:xfrm>
            <a:off x="695161" y="4421786"/>
            <a:ext cx="5564520" cy="418976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2" name="Header Placeholder 1"/>
          <p:cNvSpPr>
            <a:spLocks noGrp="1"/>
          </p:cNvSpPr>
          <p:nvPr>
            <p:ph type="hdr" sz="quarter" idx="10"/>
          </p:nvPr>
        </p:nvSpPr>
        <p:spPr/>
        <p:txBody>
          <a:bodyPr/>
          <a:lstStyle/>
          <a:p>
            <a:r>
              <a:rPr lang="en-IN" smtClean="0"/>
              <a:t>AHPL/QMS/FR/09/E</a:t>
            </a:r>
            <a:endParaRPr lang="en-IN"/>
          </a:p>
        </p:txBody>
      </p:sp>
      <p:sp>
        <p:nvSpPr>
          <p:cNvPr id="3" name="Footer Placeholder 2"/>
          <p:cNvSpPr>
            <a:spLocks noGrp="1"/>
          </p:cNvSpPr>
          <p:nvPr>
            <p:ph type="ftr" sz="quarter" idx="11"/>
          </p:nvPr>
        </p:nvSpPr>
        <p:spPr/>
        <p:txBody>
          <a:bodyPr/>
          <a:lstStyle/>
          <a:p>
            <a:r>
              <a:rPr lang="en-US" smtClean="0"/>
              <a:t>Rev. No.:01, Rev. Date:15.12.2016</a:t>
            </a:r>
            <a:endParaRPr lang="en-IN"/>
          </a:p>
        </p:txBody>
      </p:sp>
    </p:spTree>
    <p:extLst>
      <p:ext uri="{BB962C8B-B14F-4D97-AF65-F5344CB8AC3E}">
        <p14:creationId xmlns:p14="http://schemas.microsoft.com/office/powerpoint/2010/main" val="2815967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chart" Target="../charts/char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945" y="441839"/>
            <a:ext cx="955675" cy="332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68276"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4" y="1080246"/>
            <a:ext cx="5786437" cy="304800"/>
          </a:xfrm>
          <a:prstGeom prst="rect">
            <a:avLst/>
          </a:prstGeom>
          <a:noFill/>
          <a:ln w="9525">
            <a:solidFill>
              <a:schemeClr val="tx1"/>
            </a:solidFill>
            <a:miter lim="800000"/>
            <a:headEnd/>
            <a:tailEnd/>
          </a:ln>
        </p:spPr>
        <p:txBody>
          <a:bodyPr wrap="none" lIns="91429" tIns="45715" rIns="91429" bIns="45715"/>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IDEA </a:t>
            </a:r>
            <a:r>
              <a:rPr lang="en-US" sz="1100" dirty="0" smtClean="0">
                <a:solidFill>
                  <a:srgbClr val="0033CC"/>
                </a:solidFill>
                <a:latin typeface="Calibri" pitchFamily="34" charset="0"/>
                <a:cs typeface="Calibri" pitchFamily="34" charset="0"/>
              </a:rPr>
              <a:t>:-</a:t>
            </a:r>
            <a:r>
              <a:rPr lang="en-US" sz="1100" dirty="0" smtClean="0">
                <a:latin typeface="Calibri" pitchFamily="34" charset="0"/>
                <a:cs typeface="Calibri" pitchFamily="34" charset="0"/>
              </a:rPr>
              <a:t>Use coolant level indicator for OFF coolant motor when coolant level low</a:t>
            </a:r>
            <a:endParaRPr lang="en-US" altLang="en-US" sz="1100" dirty="0">
              <a:latin typeface="Calibri" pitchFamily="34" charset="0"/>
              <a:cs typeface="Calibri" pitchFamily="34" charset="0"/>
            </a:endParaRPr>
          </a:p>
        </p:txBody>
      </p:sp>
      <p:sp>
        <p:nvSpPr>
          <p:cNvPr id="6151"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1" y="3944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TPM CIRCLE NO :- </a:t>
            </a:r>
            <a:endParaRPr lang="en-US" sz="110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1" y="5468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TPM CIRCLE NAME: </a:t>
            </a:r>
            <a:r>
              <a:rPr lang="en-US" sz="1100" dirty="0">
                <a:solidFill>
                  <a:srgbClr val="000000"/>
                </a:solidFill>
                <a:latin typeface="Calibri" pitchFamily="34" charset="0"/>
                <a:cs typeface="Calibri" pitchFamily="34" charset="0"/>
              </a:rPr>
              <a:t> </a:t>
            </a:r>
          </a:p>
        </p:txBody>
      </p:sp>
      <p:sp>
        <p:nvSpPr>
          <p:cNvPr id="21" name="Rectangle 6"/>
          <p:cNvSpPr>
            <a:spLocks noChangeArrowheads="1"/>
          </p:cNvSpPr>
          <p:nvPr/>
        </p:nvSpPr>
        <p:spPr bwMode="auto">
          <a:xfrm>
            <a:off x="1606551" y="6992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DEPT :-</a:t>
            </a:r>
            <a:r>
              <a:rPr lang="en-US" sz="1100" b="1" dirty="0">
                <a:latin typeface="Calibri" pitchFamily="34" charset="0"/>
                <a:cs typeface="Calibri" pitchFamily="34" charset="0"/>
              </a:rPr>
              <a:t>Maint. </a:t>
            </a:r>
            <a:endParaRPr lang="en-US" sz="1100" dirty="0">
              <a:latin typeface="Calibri" pitchFamily="34" charset="0"/>
              <a:cs typeface="Calibri" pitchFamily="34" charset="0"/>
            </a:endParaRPr>
          </a:p>
        </p:txBody>
      </p:sp>
      <p:sp>
        <p:nvSpPr>
          <p:cNvPr id="22"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CELL</a:t>
            </a:r>
            <a:r>
              <a:rPr lang="en-US" sz="1100" dirty="0">
                <a:solidFill>
                  <a:srgbClr val="0033CC"/>
                </a:solidFill>
                <a:latin typeface="Calibri" pitchFamily="34" charset="0"/>
                <a:cs typeface="Calibri" pitchFamily="34" charset="0"/>
              </a:rPr>
              <a:t>:-Machine Shop</a:t>
            </a:r>
            <a:endParaRPr lang="en-US" sz="1100" dirty="0">
              <a:solidFill>
                <a:prstClr val="black"/>
              </a:solidFill>
              <a:latin typeface="Calibri" pitchFamily="34" charset="0"/>
              <a:cs typeface="Calibri" pitchFamily="34" charset="0"/>
            </a:endParaRPr>
          </a:p>
        </p:txBody>
      </p:sp>
      <p:sp>
        <p:nvSpPr>
          <p:cNvPr id="23" name="Rectangle 8"/>
          <p:cNvSpPr>
            <a:spLocks noChangeArrowheads="1"/>
          </p:cNvSpPr>
          <p:nvPr/>
        </p:nvSpPr>
        <p:spPr bwMode="auto">
          <a:xfrm>
            <a:off x="1301751" y="851646"/>
            <a:ext cx="1903413"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CELL NAME:- </a:t>
            </a:r>
            <a:r>
              <a:rPr lang="en-US" sz="1100" b="1" dirty="0">
                <a:latin typeface="Calibri" pitchFamily="34" charset="0"/>
                <a:cs typeface="Calibri" pitchFamily="34" charset="0"/>
              </a:rPr>
              <a:t>Drum Change </a:t>
            </a:r>
            <a:endParaRPr lang="en-US" sz="1100" dirty="0">
              <a:latin typeface="Calibri" pitchFamily="34" charset="0"/>
              <a:cs typeface="Calibri" pitchFamily="34" charset="0"/>
            </a:endParaRPr>
          </a:p>
        </p:txBody>
      </p:sp>
      <p:sp>
        <p:nvSpPr>
          <p:cNvPr id="24"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4" y="851646"/>
            <a:ext cx="3121025"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MACHINE / STAGE  :- </a:t>
            </a:r>
            <a:r>
              <a:rPr lang="en-US" sz="1100" b="1" dirty="0">
                <a:latin typeface="Calibri" pitchFamily="34" charset="0"/>
                <a:cs typeface="Calibri" pitchFamily="34" charset="0"/>
              </a:rPr>
              <a:t>D/C Washing Machine     </a:t>
            </a:r>
            <a:endParaRPr lang="en-US" sz="1100" dirty="0">
              <a:latin typeface="Calibri" pitchFamily="34" charset="0"/>
              <a:cs typeface="Calibri" pitchFamily="34" charset="0"/>
            </a:endParaRPr>
          </a:p>
        </p:txBody>
      </p:sp>
      <p:sp>
        <p:nvSpPr>
          <p:cNvPr id="28" name="Rectangle 13"/>
          <p:cNvSpPr>
            <a:spLocks noChangeArrowheads="1"/>
          </p:cNvSpPr>
          <p:nvPr/>
        </p:nvSpPr>
        <p:spPr bwMode="auto">
          <a:xfrm>
            <a:off x="6326188" y="851646"/>
            <a:ext cx="2665412"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OPERATION  </a:t>
            </a:r>
            <a:r>
              <a:rPr lang="en-US" sz="1100" dirty="0">
                <a:solidFill>
                  <a:srgbClr val="0033CC"/>
                </a:solidFill>
                <a:latin typeface="Calibri" pitchFamily="34" charset="0"/>
                <a:cs typeface="Calibri" pitchFamily="34" charset="0"/>
              </a:rPr>
              <a:t>:- </a:t>
            </a:r>
            <a:r>
              <a:rPr lang="en-US" sz="1100" dirty="0">
                <a:latin typeface="Calibri" pitchFamily="34" charset="0"/>
                <a:cs typeface="Calibri" pitchFamily="34" charset="0"/>
              </a:rPr>
              <a:t>Job Washing  </a:t>
            </a:r>
          </a:p>
        </p:txBody>
      </p:sp>
      <p:sp>
        <p:nvSpPr>
          <p:cNvPr id="6162" name="Rectangle 14"/>
          <p:cNvSpPr>
            <a:spLocks noChangeArrowheads="1"/>
          </p:cNvSpPr>
          <p:nvPr/>
        </p:nvSpPr>
        <p:spPr bwMode="auto">
          <a:xfrm>
            <a:off x="4803775" y="394446"/>
            <a:ext cx="304800" cy="152400"/>
          </a:xfrm>
          <a:prstGeom prst="rect">
            <a:avLst/>
          </a:prstGeom>
          <a:solidFill>
            <a:srgbClr val="00B050"/>
          </a:solid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4115" name="WordArt 16"/>
          <p:cNvSpPr>
            <a:spLocks noChangeArrowheads="1" noChangeShapeType="1" noTextEdit="1"/>
          </p:cNvSpPr>
          <p:nvPr/>
        </p:nvSpPr>
        <p:spPr bwMode="auto">
          <a:xfrm>
            <a:off x="7316788" y="470646"/>
            <a:ext cx="1598612" cy="271463"/>
          </a:xfrm>
          <a:prstGeom prst="rect">
            <a:avLst/>
          </a:prstGeom>
        </p:spPr>
        <p:txBody>
          <a:bodyPr wrap="none" lIns="91429" tIns="45715" rIns="91429" bIns="45715" fromWordArt="1">
            <a:prstTxWarp prst="textPlain">
              <a:avLst>
                <a:gd name="adj" fmla="val 50000"/>
              </a:avLst>
            </a:prstTxWarp>
          </a:bodyPr>
          <a:lstStyle/>
          <a:p>
            <a:pPr algn="ctr" eaLnBrk="0" fontAlgn="base" hangingPunct="0">
              <a:spcBef>
                <a:spcPct val="0"/>
              </a:spcBef>
              <a:spcAft>
                <a:spcPct val="0"/>
              </a:spcAft>
            </a:pPr>
            <a:r>
              <a:rPr lang="en-IN" sz="1100" kern="10">
                <a:ln w="9525">
                  <a:solidFill>
                    <a:srgbClr val="000000"/>
                  </a:solidFill>
                  <a:round/>
                  <a:headEnd/>
                  <a:tailEnd/>
                </a:ln>
                <a:solidFill>
                  <a:srgbClr val="1F497D"/>
                </a:solidFill>
                <a:latin typeface="Calibri"/>
              </a:rPr>
              <a:t>KAIZEN  IDEA SHEET</a:t>
            </a:r>
          </a:p>
        </p:txBody>
      </p:sp>
      <p:sp>
        <p:nvSpPr>
          <p:cNvPr id="6165" name="Rectangle 17"/>
          <p:cNvSpPr>
            <a:spLocks noChangeArrowheads="1"/>
          </p:cNvSpPr>
          <p:nvPr/>
        </p:nvSpPr>
        <p:spPr bwMode="auto">
          <a:xfrm>
            <a:off x="5108575" y="394446"/>
            <a:ext cx="304800" cy="152400"/>
          </a:xfrm>
          <a:prstGeom prst="rect">
            <a:avLst/>
          </a:prstGeom>
          <a:no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6" y="394446"/>
            <a:ext cx="303213"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6" y="546846"/>
            <a:ext cx="303213"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699246"/>
            <a:ext cx="304800" cy="152400"/>
          </a:xfrm>
          <a:prstGeom prst="rect">
            <a:avLst/>
          </a:prstGeom>
          <a:no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6" y="699246"/>
            <a:ext cx="608013" cy="152400"/>
          </a:xfrm>
          <a:prstGeom prst="rect">
            <a:avLst/>
          </a:prstGeom>
          <a:solidFill>
            <a:schemeClr val="bg1"/>
          </a:solidFill>
          <a:ln w="9525">
            <a:solidFill>
              <a:schemeClr val="tx1"/>
            </a:solidFill>
            <a:miter lim="800000"/>
            <a:headEnd/>
            <a:tailEnd/>
          </a:ln>
        </p:spPr>
        <p:txBody>
          <a:bodyPr wrap="none" lIns="91429" tIns="45715" rIns="91429" bIns="45715" anchor="ctr"/>
          <a:lstStyle/>
          <a:p>
            <a:pP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699246"/>
            <a:ext cx="304800" cy="152400"/>
          </a:xfrm>
          <a:prstGeom prst="rect">
            <a:avLst/>
          </a:prstGeom>
          <a:solidFill>
            <a:srgbClr val="00B050"/>
          </a:solid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1" y="1080246"/>
            <a:ext cx="3046413" cy="3810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rPr>
              <a:t>KAIZEN THEME : </a:t>
            </a:r>
            <a:r>
              <a:rPr lang="en-US" altLang="en-US" sz="1100" b="1" dirty="0">
                <a:latin typeface="Calibri" pitchFamily="34" charset="0"/>
              </a:rPr>
              <a:t>Cost Saving </a:t>
            </a:r>
            <a:endParaRPr lang="en-US" altLang="en-US" sz="1100" dirty="0">
              <a:latin typeface="Calibri" pitchFamily="34" charset="0"/>
            </a:endParaRPr>
          </a:p>
          <a:p>
            <a:pPr eaLnBrk="0" fontAlgn="base" hangingPunct="0">
              <a:spcBef>
                <a:spcPct val="0"/>
              </a:spcBef>
              <a:spcAft>
                <a:spcPct val="0"/>
              </a:spcAft>
              <a:defRPr/>
            </a:pPr>
            <a:endParaRPr lang="en-US" altLang="en-US" sz="1100" dirty="0">
              <a:solidFill>
                <a:srgbClr val="000000"/>
              </a:solidFill>
              <a:latin typeface="Calibri" pitchFamily="34" charset="0"/>
            </a:endParaRPr>
          </a:p>
          <a:p>
            <a:pPr eaLnBrk="0" fontAlgn="base" hangingPunct="0">
              <a:spcBef>
                <a:spcPct val="0"/>
              </a:spcBef>
              <a:spcAft>
                <a:spcPct val="0"/>
              </a:spcAft>
              <a:defRPr/>
            </a:pPr>
            <a:r>
              <a:rPr lang="en-US" altLang="en-US" sz="1100" dirty="0">
                <a:solidFill>
                  <a:srgbClr val="000000"/>
                </a:solidFill>
                <a:latin typeface="Calibri" pitchFamily="34" charset="0"/>
              </a:rPr>
              <a:t> </a:t>
            </a:r>
          </a:p>
        </p:txBody>
      </p:sp>
      <p:sp>
        <p:nvSpPr>
          <p:cNvPr id="1068" name="Rectangle 41"/>
          <p:cNvSpPr>
            <a:spLocks noChangeArrowheads="1"/>
          </p:cNvSpPr>
          <p:nvPr/>
        </p:nvSpPr>
        <p:spPr bwMode="auto">
          <a:xfrm>
            <a:off x="168276" y="1461247"/>
            <a:ext cx="3025775" cy="549275"/>
          </a:xfrm>
          <a:prstGeom prst="rect">
            <a:avLst/>
          </a:prstGeom>
          <a:noFill/>
          <a:ln w="9525">
            <a:solidFill>
              <a:schemeClr val="tx1"/>
            </a:solidFill>
            <a:miter lim="800000"/>
            <a:headEnd/>
            <a:tailEnd/>
          </a:ln>
        </p:spPr>
        <p:txBody>
          <a:bodyPr lIns="91429" tIns="45715" rIns="91429" bIns="45715" anchor="t"/>
          <a:lstStyle/>
          <a:p>
            <a:pPr eaLnBrk="0" fontAlgn="base" hangingPunct="0">
              <a:spcBef>
                <a:spcPct val="0"/>
              </a:spcBef>
              <a:spcAft>
                <a:spcPct val="0"/>
              </a:spcAft>
              <a:defRPr/>
            </a:pPr>
            <a:r>
              <a:rPr lang="en-US" altLang="en-US" sz="1100" b="1" dirty="0">
                <a:solidFill>
                  <a:srgbClr val="0033CC"/>
                </a:solidFill>
                <a:latin typeface="Calibri" pitchFamily="34" charset="0"/>
              </a:rPr>
              <a:t>Problem present status :- </a:t>
            </a:r>
            <a:r>
              <a:rPr lang="en-US" altLang="en-US" sz="1100" b="1" dirty="0">
                <a:latin typeface="Calibri" pitchFamily="34" charset="0"/>
              </a:rPr>
              <a:t>Coolant leakage through pump</a:t>
            </a:r>
            <a:endParaRPr lang="en-US" altLang="en-US" sz="1100" dirty="0">
              <a:latin typeface="Calibri" pitchFamily="34" charset="0"/>
            </a:endParaRPr>
          </a:p>
        </p:txBody>
      </p:sp>
      <p:sp>
        <p:nvSpPr>
          <p:cNvPr id="8236" name="Rectangle 43"/>
          <p:cNvSpPr>
            <a:spLocks noChangeArrowheads="1"/>
          </p:cNvSpPr>
          <p:nvPr/>
        </p:nvSpPr>
        <p:spPr bwMode="auto">
          <a:xfrm>
            <a:off x="3200401" y="1385046"/>
            <a:ext cx="3273425" cy="27432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COUNTERMEASURE</a:t>
            </a:r>
            <a:r>
              <a:rPr lang="en-US" sz="1100" b="1" dirty="0">
                <a:solidFill>
                  <a:srgbClr val="000000"/>
                </a:solidFill>
                <a:latin typeface="Calibri" pitchFamily="34" charset="0"/>
                <a:cs typeface="Calibri" pitchFamily="34" charset="0"/>
              </a:rPr>
              <a:t>:-</a:t>
            </a:r>
          </a:p>
        </p:txBody>
      </p:sp>
      <p:sp>
        <p:nvSpPr>
          <p:cNvPr id="58"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8422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12500</a:t>
            </a:r>
          </a:p>
        </p:txBody>
      </p:sp>
      <p:sp>
        <p:nvSpPr>
          <p:cNvPr id="63"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0</a:t>
            </a:r>
          </a:p>
        </p:txBody>
      </p:sp>
      <p:sp>
        <p:nvSpPr>
          <p:cNvPr id="64" name="Rectangle 50"/>
          <p:cNvSpPr>
            <a:spLocks noChangeArrowheads="1"/>
          </p:cNvSpPr>
          <p:nvPr/>
        </p:nvSpPr>
        <p:spPr bwMode="auto">
          <a:xfrm>
            <a:off x="7773989" y="16898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10.1.2017</a:t>
            </a:r>
          </a:p>
        </p:txBody>
      </p:sp>
      <p:sp>
        <p:nvSpPr>
          <p:cNvPr id="65"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sz="110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7000" y="2129584"/>
            <a:ext cx="2514600" cy="493713"/>
          </a:xfrm>
          <a:prstGeom prst="rect">
            <a:avLst/>
          </a:prstGeom>
          <a:noFill/>
          <a:ln w="9525">
            <a:solidFill>
              <a:schemeClr val="tx1"/>
            </a:solidFill>
            <a:miter lim="800000"/>
            <a:headEnd/>
            <a:tailEnd/>
          </a:ln>
          <a:extLst/>
        </p:spPr>
        <p:txBody>
          <a:bodyPr wrap="none" lIns="91429" tIns="45715" rIns="91429" bIns="45715" anchor="t"/>
          <a:lstStyle/>
          <a:p>
            <a:pPr eaLnBrk="0" fontAlgn="base" hangingPunct="0">
              <a:spcBef>
                <a:spcPct val="0"/>
              </a:spcBef>
              <a:spcAft>
                <a:spcPct val="0"/>
              </a:spcAft>
              <a:defRPr/>
            </a:pPr>
            <a:r>
              <a:rPr lang="en-US" altLang="en-US" sz="1100" b="1" dirty="0">
                <a:solidFill>
                  <a:srgbClr val="0033CC"/>
                </a:solidFill>
                <a:latin typeface="Calibri" pitchFamily="34" charset="0"/>
                <a:cs typeface="Calibri" pitchFamily="34" charset="0"/>
              </a:rPr>
              <a:t>TEAM MEMBERS  : </a:t>
            </a:r>
            <a:r>
              <a:rPr lang="en-US" altLang="en-US" sz="1100" b="1" dirty="0">
                <a:latin typeface="Calibri" pitchFamily="34" charset="0"/>
                <a:cs typeface="Calibri" pitchFamily="34" charset="0"/>
              </a:rPr>
              <a:t>Rahul Gaikwad</a:t>
            </a:r>
            <a:endParaRPr lang="en-US" altLang="en-US" sz="1000" dirty="0">
              <a:latin typeface="Calibri" pitchFamily="34" charset="0"/>
              <a:cs typeface="Calibri" pitchFamily="34" charset="0"/>
            </a:endParaRPr>
          </a:p>
        </p:txBody>
      </p:sp>
      <p:sp>
        <p:nvSpPr>
          <p:cNvPr id="6199" name="Rectangle 55"/>
          <p:cNvSpPr>
            <a:spLocks noChangeArrowheads="1"/>
          </p:cNvSpPr>
          <p:nvPr/>
        </p:nvSpPr>
        <p:spPr bwMode="auto">
          <a:xfrm>
            <a:off x="6478588" y="2604246"/>
            <a:ext cx="2513012" cy="914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altLang="en-US" sz="1100" b="1" dirty="0">
                <a:solidFill>
                  <a:srgbClr val="0033CC"/>
                </a:solidFill>
                <a:latin typeface="Calibri" pitchFamily="34" charset="0"/>
                <a:cs typeface="Calibri" pitchFamily="34" charset="0"/>
              </a:rPr>
              <a:t>BENEFITS </a:t>
            </a:r>
            <a:r>
              <a:rPr lang="en-US" altLang="en-US" sz="1100" b="1" dirty="0">
                <a:latin typeface="Calibri" pitchFamily="34" charset="0"/>
                <a:cs typeface="Calibri" pitchFamily="34" charset="0"/>
              </a:rPr>
              <a:t>:- 1) Cost Save </a:t>
            </a:r>
          </a:p>
          <a:p>
            <a:pPr eaLnBrk="0" fontAlgn="base" hangingPunct="0">
              <a:spcBef>
                <a:spcPct val="0"/>
              </a:spcBef>
              <a:spcAft>
                <a:spcPct val="0"/>
              </a:spcAft>
              <a:defRPr/>
            </a:pPr>
            <a:r>
              <a:rPr lang="en-US" altLang="en-US" sz="1100" b="1" dirty="0">
                <a:latin typeface="Calibri" pitchFamily="34" charset="0"/>
                <a:cs typeface="Calibri" pitchFamily="34" charset="0"/>
              </a:rPr>
              <a:t>                      </a:t>
            </a:r>
          </a:p>
        </p:txBody>
      </p:sp>
      <p:sp>
        <p:nvSpPr>
          <p:cNvPr id="68" name="Rectangle 57"/>
          <p:cNvSpPr>
            <a:spLocks noChangeArrowheads="1"/>
          </p:cNvSpPr>
          <p:nvPr/>
        </p:nvSpPr>
        <p:spPr bwMode="auto">
          <a:xfrm>
            <a:off x="6478588" y="2832846"/>
            <a:ext cx="2513012" cy="685800"/>
          </a:xfrm>
          <a:prstGeom prst="rect">
            <a:avLst/>
          </a:prstGeom>
          <a:noFill/>
          <a:ln w="9525">
            <a:solidFill>
              <a:schemeClr val="tx1"/>
            </a:solidFill>
            <a:miter lim="800000"/>
            <a:headEnd/>
            <a:tailEnd/>
          </a:ln>
          <a:extLst/>
        </p:spPr>
        <p:txBody>
          <a:bodyPr lIns="91429" tIns="45715" rIns="91429" bIns="45715"/>
          <a:lstStyle/>
          <a:p>
            <a:pPr eaLnBrk="0" fontAlgn="base" hangingPunct="0">
              <a:spcBef>
                <a:spcPct val="20000"/>
              </a:spcBef>
              <a:spcAft>
                <a:spcPct val="0"/>
              </a:spcAft>
              <a:defRPr/>
            </a:pPr>
            <a:endParaRPr lang="en-US" altLang="en-US" sz="110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1" y="6272959"/>
            <a:ext cx="3046413" cy="230187"/>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dirty="0">
                <a:solidFill>
                  <a:srgbClr val="0000CC"/>
                </a:solidFill>
                <a:latin typeface="Calibri" pitchFamily="34" charset="0"/>
                <a:cs typeface="Calibri" pitchFamily="34" charset="0"/>
              </a:rPr>
              <a:t>MANAGER’S SIGN :-  SNC</a:t>
            </a:r>
            <a:endParaRPr lang="en-US" altLang="en-US" sz="1100" dirty="0">
              <a:solidFill>
                <a:srgbClr val="000000"/>
              </a:solidFill>
              <a:latin typeface="Calibri" pitchFamily="34" charset="0"/>
              <a:cs typeface="Calibri" pitchFamily="34" charset="0"/>
            </a:endParaRPr>
          </a:p>
        </p:txBody>
      </p:sp>
      <p:sp>
        <p:nvSpPr>
          <p:cNvPr id="6202" name="Rectangle 60"/>
          <p:cNvSpPr>
            <a:spLocks noChangeArrowheads="1"/>
          </p:cNvSpPr>
          <p:nvPr/>
        </p:nvSpPr>
        <p:spPr bwMode="auto">
          <a:xfrm>
            <a:off x="152401" y="6033246"/>
            <a:ext cx="3057525" cy="228600"/>
          </a:xfrm>
          <a:prstGeom prst="rect">
            <a:avLst/>
          </a:prstGeom>
          <a:noFill/>
          <a:ln w="9525">
            <a:solidFill>
              <a:schemeClr val="tx1"/>
            </a:solidFill>
            <a:miter lim="800000"/>
            <a:headEnd/>
            <a:tailEnd/>
          </a:ln>
          <a:extLst/>
        </p:spPr>
        <p:txBody>
          <a:bodyPr wrap="none" lIns="91429" tIns="45715" rIns="91429" bIns="45715"/>
          <a:lstStyle/>
          <a:p>
            <a:pPr eaLnBrk="0" hangingPunct="0">
              <a:defRPr/>
            </a:pPr>
            <a:r>
              <a:rPr lang="en-US" altLang="en-US" sz="1100" b="1" dirty="0">
                <a:solidFill>
                  <a:srgbClr val="0000CC"/>
                </a:solidFill>
                <a:latin typeface="Calibri" pitchFamily="34" charset="0"/>
                <a:cs typeface="Calibri" pitchFamily="34" charset="0"/>
              </a:rPr>
              <a:t>REGISTERED BY </a:t>
            </a:r>
            <a:r>
              <a:rPr lang="en-US" altLang="en-US" sz="1100" dirty="0">
                <a:solidFill>
                  <a:srgbClr val="000000"/>
                </a:solidFill>
                <a:latin typeface="Calibri" pitchFamily="34" charset="0"/>
                <a:cs typeface="Calibri" pitchFamily="34" charset="0"/>
              </a:rPr>
              <a:t>:- </a:t>
            </a:r>
            <a:r>
              <a:rPr lang="en-US" altLang="en-US" sz="1100" b="1" dirty="0">
                <a:latin typeface="Calibri" pitchFamily="34" charset="0"/>
                <a:cs typeface="Calibri" pitchFamily="34" charset="0"/>
              </a:rPr>
              <a:t>Rahul &amp; Shubham</a:t>
            </a:r>
            <a:endParaRPr lang="en-US" altLang="en-US" sz="1100" dirty="0">
              <a:latin typeface="Calibri" pitchFamily="34" charset="0"/>
              <a:cs typeface="Calibri" pitchFamily="34" charset="0"/>
            </a:endParaRPr>
          </a:p>
          <a:p>
            <a:pPr eaLnBrk="0" fontAlgn="base" hangingPunct="0">
              <a:spcBef>
                <a:spcPct val="0"/>
              </a:spcBef>
              <a:spcAft>
                <a:spcPct val="0"/>
              </a:spcAft>
              <a:defRPr/>
            </a:pPr>
            <a:endParaRPr lang="en-US" altLang="en-US" sz="110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2401" y="5804646"/>
            <a:ext cx="3046413" cy="228600"/>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REGISTRATION NO. &amp; DATE </a:t>
            </a:r>
            <a:r>
              <a:rPr lang="en-US" altLang="en-US" sz="1100" b="1" dirty="0">
                <a:latin typeface="Calibri" pitchFamily="34" charset="0"/>
                <a:cs typeface="Calibri" pitchFamily="34" charset="0"/>
              </a:rPr>
              <a:t>: 15 .1.2017</a:t>
            </a:r>
            <a:endParaRPr lang="en-US" altLang="en-US" sz="1100" dirty="0">
              <a:latin typeface="Calibri" pitchFamily="34" charset="0"/>
              <a:cs typeface="Calibri" pitchFamily="34" charset="0"/>
            </a:endParaRPr>
          </a:p>
        </p:txBody>
      </p:sp>
      <p:sp>
        <p:nvSpPr>
          <p:cNvPr id="1084" name="Rectangle 62"/>
          <p:cNvSpPr>
            <a:spLocks noChangeArrowheads="1"/>
          </p:cNvSpPr>
          <p:nvPr/>
        </p:nvSpPr>
        <p:spPr bwMode="auto">
          <a:xfrm>
            <a:off x="152400" y="3899646"/>
            <a:ext cx="3041650" cy="15240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0000CC"/>
                </a:solidFill>
                <a:latin typeface="Calibri" pitchFamily="34" charset="0"/>
              </a:rPr>
              <a:t>WHY - WHY ANALYSIS :-</a:t>
            </a:r>
            <a:r>
              <a:rPr lang="en-US" altLang="en-US" sz="1100" b="1" dirty="0">
                <a:solidFill>
                  <a:srgbClr val="0000FF"/>
                </a:solidFill>
                <a:latin typeface="Calibri" pitchFamily="34" charset="0"/>
              </a:rPr>
              <a:t> </a:t>
            </a:r>
          </a:p>
          <a:p>
            <a:pPr marL="244899" indent="-244899" eaLnBrk="0" fontAlgn="base" hangingPunct="0">
              <a:spcBef>
                <a:spcPct val="0"/>
              </a:spcBef>
              <a:spcAft>
                <a:spcPct val="0"/>
              </a:spcAft>
              <a:buAutoNum type="arabicParenR"/>
              <a:defRPr/>
            </a:pPr>
            <a:r>
              <a:rPr lang="en-US" altLang="en-US" sz="1100" b="1" dirty="0">
                <a:latin typeface="Calibri" pitchFamily="34" charset="0"/>
              </a:rPr>
              <a:t>Coolant leakage through pump</a:t>
            </a:r>
          </a:p>
          <a:p>
            <a:pPr marL="244899" indent="-244899" eaLnBrk="0" fontAlgn="base" hangingPunct="0">
              <a:spcBef>
                <a:spcPct val="0"/>
              </a:spcBef>
              <a:spcAft>
                <a:spcPct val="0"/>
              </a:spcAft>
              <a:buAutoNum type="arabicParenR"/>
              <a:defRPr/>
            </a:pPr>
            <a:r>
              <a:rPr lang="en-US" altLang="en-US" sz="1100" b="1" dirty="0">
                <a:latin typeface="Calibri" pitchFamily="34" charset="0"/>
              </a:rPr>
              <a:t>Pump seal early wear</a:t>
            </a:r>
          </a:p>
          <a:p>
            <a:pPr marL="244899" indent="-244899" eaLnBrk="0" fontAlgn="base" hangingPunct="0">
              <a:spcBef>
                <a:spcPct val="0"/>
              </a:spcBef>
              <a:spcAft>
                <a:spcPct val="0"/>
              </a:spcAft>
              <a:buAutoNum type="arabicParenR"/>
              <a:defRPr/>
            </a:pPr>
            <a:r>
              <a:rPr lang="en-US" altLang="en-US" sz="1100" b="1" dirty="0">
                <a:latin typeface="Calibri" pitchFamily="34" charset="0"/>
              </a:rPr>
              <a:t>Pump Dry run</a:t>
            </a:r>
          </a:p>
          <a:p>
            <a:pPr marL="244899" indent="-244899" eaLnBrk="0" fontAlgn="base" hangingPunct="0">
              <a:spcBef>
                <a:spcPct val="0"/>
              </a:spcBef>
              <a:spcAft>
                <a:spcPct val="0"/>
              </a:spcAft>
              <a:buAutoNum type="arabicParenR"/>
              <a:defRPr/>
            </a:pPr>
            <a:r>
              <a:rPr lang="en-US" altLang="en-US" sz="1100" b="1" dirty="0">
                <a:latin typeface="Calibri" pitchFamily="34" charset="0"/>
              </a:rPr>
              <a:t>Coolant level low </a:t>
            </a:r>
          </a:p>
          <a:p>
            <a:pPr marL="244899" indent="-244899" eaLnBrk="0" fontAlgn="base" hangingPunct="0">
              <a:spcBef>
                <a:spcPct val="0"/>
              </a:spcBef>
              <a:spcAft>
                <a:spcPct val="0"/>
              </a:spcAft>
              <a:buAutoNum type="arabicParenR"/>
              <a:defRPr/>
            </a:pPr>
            <a:r>
              <a:rPr lang="en-US" altLang="en-US" sz="1100" b="1" dirty="0">
                <a:latin typeface="Calibri" pitchFamily="34" charset="0"/>
              </a:rPr>
              <a:t>No any devise for indication </a:t>
            </a:r>
          </a:p>
        </p:txBody>
      </p:sp>
      <p:sp>
        <p:nvSpPr>
          <p:cNvPr id="6205" name="Rectangle 63"/>
          <p:cNvSpPr>
            <a:spLocks noChangeArrowheads="1"/>
          </p:cNvSpPr>
          <p:nvPr/>
        </p:nvSpPr>
        <p:spPr bwMode="auto">
          <a:xfrm>
            <a:off x="3205164" y="3899646"/>
            <a:ext cx="3273425" cy="2817813"/>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RESULT :-</a:t>
            </a:r>
            <a:endParaRPr lang="en-US" altLang="en-US" sz="110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p:txBody>
      </p:sp>
      <p:sp>
        <p:nvSpPr>
          <p:cNvPr id="4157"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a:solidFill>
                  <a:srgbClr val="0000CC"/>
                </a:solidFill>
                <a:latin typeface="Calibri" pitchFamily="34" charset="0"/>
              </a:rPr>
              <a:t>SCOPE &amp; PLAN FOR HORIZONTAL DEPLOYMENT</a:t>
            </a:r>
          </a:p>
        </p:txBody>
      </p:sp>
      <p:sp>
        <p:nvSpPr>
          <p:cNvPr id="4158"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a:solidFill>
                  <a:srgbClr val="000000"/>
                </a:solidFill>
                <a:latin typeface="Calibri" pitchFamily="34" charset="0"/>
              </a:rPr>
              <a:t>SR.</a:t>
            </a:r>
          </a:p>
          <a:p>
            <a:pPr algn="ctr" eaLnBrk="0" fontAlgn="base" hangingPunct="0">
              <a:spcBef>
                <a:spcPct val="0"/>
              </a:spcBef>
              <a:spcAft>
                <a:spcPct val="0"/>
              </a:spcAft>
            </a:pPr>
            <a:r>
              <a:rPr lang="en-US" altLang="en-US" sz="900" b="1" dirty="0">
                <a:solidFill>
                  <a:srgbClr val="000000"/>
                </a:solidFill>
                <a:latin typeface="Calibri" pitchFamily="34" charset="0"/>
              </a:rPr>
              <a:t>NO.</a:t>
            </a:r>
          </a:p>
        </p:txBody>
      </p:sp>
      <p:sp>
        <p:nvSpPr>
          <p:cNvPr id="4159"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a:solidFill>
                  <a:srgbClr val="000000"/>
                </a:solidFill>
                <a:latin typeface="Calibri" pitchFamily="34" charset="0"/>
              </a:rPr>
              <a:t>CELL</a:t>
            </a:r>
          </a:p>
        </p:txBody>
      </p:sp>
      <p:sp>
        <p:nvSpPr>
          <p:cNvPr id="4160"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TARGET</a:t>
            </a:r>
          </a:p>
        </p:txBody>
      </p:sp>
      <p:sp>
        <p:nvSpPr>
          <p:cNvPr id="4161"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a:solidFill>
                  <a:srgbClr val="000000"/>
                </a:solidFill>
                <a:latin typeface="Calibri" pitchFamily="34" charset="0"/>
              </a:rPr>
              <a:t>RESPONSIBILITY</a:t>
            </a:r>
          </a:p>
        </p:txBody>
      </p:sp>
      <p:sp>
        <p:nvSpPr>
          <p:cNvPr id="4162"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STATUS</a:t>
            </a:r>
          </a:p>
        </p:txBody>
      </p:sp>
      <p:sp>
        <p:nvSpPr>
          <p:cNvPr id="6214" name="Rectangle 81"/>
          <p:cNvSpPr>
            <a:spLocks noChangeArrowheads="1"/>
          </p:cNvSpPr>
          <p:nvPr/>
        </p:nvSpPr>
        <p:spPr bwMode="auto">
          <a:xfrm>
            <a:off x="8458200" y="6336459"/>
            <a:ext cx="609600" cy="381000"/>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394447"/>
            <a:ext cx="8839200" cy="6321425"/>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2221659"/>
            <a:ext cx="0" cy="268287"/>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19" name="Line 86"/>
          <p:cNvSpPr>
            <a:spLocks noChangeShapeType="1"/>
          </p:cNvSpPr>
          <p:nvPr/>
        </p:nvSpPr>
        <p:spPr bwMode="auto">
          <a:xfrm>
            <a:off x="6326188" y="2147046"/>
            <a:ext cx="0" cy="273050"/>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20" name="Line 87"/>
          <p:cNvSpPr>
            <a:spLocks noChangeShapeType="1"/>
          </p:cNvSpPr>
          <p:nvPr/>
        </p:nvSpPr>
        <p:spPr bwMode="auto">
          <a:xfrm>
            <a:off x="6326188" y="2394696"/>
            <a:ext cx="0" cy="762000"/>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21" name="Rectangle 78"/>
          <p:cNvSpPr>
            <a:spLocks noChangeArrowheads="1"/>
          </p:cNvSpPr>
          <p:nvPr/>
        </p:nvSpPr>
        <p:spPr bwMode="auto">
          <a:xfrm>
            <a:off x="6705600" y="6336459"/>
            <a:ext cx="457200" cy="381000"/>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6222"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823446"/>
            <a:ext cx="2513012" cy="1522413"/>
          </a:xfrm>
          <a:prstGeom prst="rect">
            <a:avLst/>
          </a:prstGeom>
          <a:noFill/>
          <a:ln>
            <a:solidFill>
              <a:schemeClr val="tx1"/>
            </a:solidFill>
          </a:ln>
          <a:extLst/>
        </p:spPr>
        <p:txBody>
          <a:bodyPr lIns="91429" tIns="45715" rIns="91429" bIns="45715"/>
          <a:lstStyle/>
          <a:p>
            <a:pPr eaLnBrk="0" fontAlgn="base" hangingPunct="0">
              <a:spcBef>
                <a:spcPct val="0"/>
              </a:spcBef>
              <a:spcAft>
                <a:spcPct val="0"/>
              </a:spcAft>
              <a:defRPr/>
            </a:pPr>
            <a:r>
              <a:rPr lang="en-US" sz="1100" b="1" dirty="0">
                <a:solidFill>
                  <a:srgbClr val="0000CC"/>
                </a:solidFill>
                <a:latin typeface="Calibri"/>
              </a:rPr>
              <a:t>WHAT TO DO:- </a:t>
            </a:r>
            <a:r>
              <a:rPr lang="en-US" sz="1100" b="1" dirty="0">
                <a:latin typeface="Calibri"/>
              </a:rPr>
              <a:t>Tight Connection of sensor</a:t>
            </a:r>
            <a:endParaRPr lang="en-US" sz="1100" dirty="0"/>
          </a:p>
          <a:p>
            <a:pPr eaLnBrk="0" fontAlgn="base" hangingPunct="0">
              <a:spcBef>
                <a:spcPct val="0"/>
              </a:spcBef>
              <a:spcAft>
                <a:spcPct val="0"/>
              </a:spcAft>
              <a:defRPr/>
            </a:pPr>
            <a:r>
              <a:rPr lang="en-US" sz="1100" b="1" dirty="0">
                <a:solidFill>
                  <a:srgbClr val="0000CC"/>
                </a:solidFill>
                <a:latin typeface="Calibri"/>
              </a:rPr>
              <a:t>HOW TO DO:-</a:t>
            </a:r>
            <a:r>
              <a:rPr lang="en-US" sz="1100" dirty="0">
                <a:solidFill>
                  <a:srgbClr val="000000"/>
                </a:solidFill>
              </a:rPr>
              <a:t> In PM				</a:t>
            </a:r>
          </a:p>
          <a:p>
            <a:pPr>
              <a:defRPr/>
            </a:pPr>
            <a:r>
              <a:rPr lang="en-US" sz="1100" b="1" dirty="0">
                <a:solidFill>
                  <a:srgbClr val="0000CC"/>
                </a:solidFill>
                <a:latin typeface="Calibri"/>
              </a:rPr>
              <a:t>FREQUENCY :-  </a:t>
            </a:r>
            <a:r>
              <a:rPr lang="en-US" sz="1100" b="1" dirty="0">
                <a:latin typeface="Calibri"/>
              </a:rPr>
              <a:t>Monthly</a:t>
            </a:r>
            <a:endParaRPr lang="en-US" sz="1100" dirty="0"/>
          </a:p>
        </p:txBody>
      </p:sp>
      <p:sp>
        <p:nvSpPr>
          <p:cNvPr id="6228" name="Rounded Rectangle 95"/>
          <p:cNvSpPr>
            <a:spLocks noChangeArrowheads="1"/>
          </p:cNvSpPr>
          <p:nvPr/>
        </p:nvSpPr>
        <p:spPr bwMode="auto">
          <a:xfrm>
            <a:off x="5562600" y="3618660"/>
            <a:ext cx="914400" cy="289430"/>
          </a:xfrm>
          <a:prstGeom prst="roundRect">
            <a:avLst>
              <a:gd name="adj" fmla="val 16667"/>
            </a:avLst>
          </a:prstGeom>
          <a:solidFill>
            <a:srgbClr val="00B050"/>
          </a:solidFill>
          <a:ln>
            <a:noFill/>
          </a:ln>
          <a:extLst/>
        </p:spPr>
        <p:txBody>
          <a:bodyPr lIns="91429" tIns="45715" rIns="91429" bIns="45715">
            <a:spAutoFit/>
          </a:bodyPr>
          <a:lstStyle/>
          <a:p>
            <a:pPr algn="ctr" fontAlgn="base">
              <a:spcBef>
                <a:spcPct val="0"/>
              </a:spcBef>
              <a:spcAft>
                <a:spcPct val="0"/>
              </a:spcAft>
              <a:defRPr/>
            </a:pPr>
            <a:r>
              <a:rPr lang="en-US" altLang="en-US" sz="1100" dirty="0">
                <a:solidFill>
                  <a:srgbClr val="FFFFFF"/>
                </a:solidFill>
                <a:latin typeface="Calibri" pitchFamily="34" charset="0"/>
                <a:cs typeface="Calibri" pitchFamily="34" charset="0"/>
              </a:rPr>
              <a:t>After</a:t>
            </a:r>
          </a:p>
        </p:txBody>
      </p:sp>
      <p:sp>
        <p:nvSpPr>
          <p:cNvPr id="1106" name="Rectangle 82"/>
          <p:cNvSpPr>
            <a:spLocks noChangeArrowheads="1"/>
          </p:cNvSpPr>
          <p:nvPr/>
        </p:nvSpPr>
        <p:spPr bwMode="auto">
          <a:xfrm>
            <a:off x="152400" y="5423646"/>
            <a:ext cx="3048000" cy="381000"/>
          </a:xfrm>
          <a:prstGeom prst="rect">
            <a:avLst/>
          </a:prstGeom>
          <a:noFill/>
          <a:ln w="9525">
            <a:no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FF0000"/>
                </a:solidFill>
                <a:latin typeface="Calibri" pitchFamily="34" charset="0"/>
              </a:rPr>
              <a:t>ROOT CAUSE :- </a:t>
            </a:r>
            <a:r>
              <a:rPr lang="en-US" sz="1100" dirty="0">
                <a:latin typeface="Calibri" pitchFamily="34" charset="0"/>
              </a:rPr>
              <a:t>Mfg. Designed Defect</a:t>
            </a:r>
            <a:endParaRPr lang="en-US" altLang="en-US" sz="1100" dirty="0">
              <a:latin typeface="Calibri" pitchFamily="34" charset="0"/>
            </a:endParaRPr>
          </a:p>
        </p:txBody>
      </p:sp>
      <p:sp>
        <p:nvSpPr>
          <p:cNvPr id="4175" name="Oval 3"/>
          <p:cNvSpPr>
            <a:spLocks noChangeArrowheads="1"/>
          </p:cNvSpPr>
          <p:nvPr/>
        </p:nvSpPr>
        <p:spPr bwMode="auto">
          <a:xfrm>
            <a:off x="882650" y="2147046"/>
            <a:ext cx="496888"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98"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0" name="Rectangle 73"/>
          <p:cNvSpPr>
            <a:spLocks noChangeArrowheads="1"/>
          </p:cNvSpPr>
          <p:nvPr/>
        </p:nvSpPr>
        <p:spPr bwMode="auto">
          <a:xfrm>
            <a:off x="6478588" y="6338046"/>
            <a:ext cx="228600"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3"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10" name="Rectangle 73"/>
          <p:cNvSpPr>
            <a:spLocks noChangeArrowheads="1"/>
          </p:cNvSpPr>
          <p:nvPr/>
        </p:nvSpPr>
        <p:spPr bwMode="auto">
          <a:xfrm>
            <a:off x="8534400" y="6338047"/>
            <a:ext cx="457200" cy="377825"/>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4180" name="Oval 2"/>
          <p:cNvSpPr>
            <a:spLocks noChangeArrowheads="1"/>
          </p:cNvSpPr>
          <p:nvPr/>
        </p:nvSpPr>
        <p:spPr bwMode="auto">
          <a:xfrm>
            <a:off x="609600" y="2355009"/>
            <a:ext cx="1301448"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square"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4181" name="Oval 5"/>
          <p:cNvSpPr>
            <a:spLocks noChangeArrowheads="1"/>
          </p:cNvSpPr>
          <p:nvPr/>
        </p:nvSpPr>
        <p:spPr bwMode="auto">
          <a:xfrm>
            <a:off x="3733801" y="2518521"/>
            <a:ext cx="1031875"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115" name="Rectangle 47"/>
          <p:cNvSpPr>
            <a:spLocks noChangeArrowheads="1"/>
          </p:cNvSpPr>
          <p:nvPr/>
        </p:nvSpPr>
        <p:spPr bwMode="auto">
          <a:xfrm>
            <a:off x="6478588" y="197559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97559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15.1.2017</a:t>
            </a:r>
          </a:p>
        </p:txBody>
      </p:sp>
      <p:cxnSp>
        <p:nvCxnSpPr>
          <p:cNvPr id="4185" name="Straight Connector 7"/>
          <p:cNvCxnSpPr>
            <a:cxnSpLocks noChangeShapeType="1"/>
          </p:cNvCxnSpPr>
          <p:nvPr/>
        </p:nvCxnSpPr>
        <p:spPr bwMode="auto">
          <a:xfrm>
            <a:off x="995363" y="22216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6"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187" name="Rounded Rectangle 15"/>
          <p:cNvSpPr>
            <a:spLocks noChangeArrowheads="1"/>
          </p:cNvSpPr>
          <p:nvPr/>
        </p:nvSpPr>
        <p:spPr bwMode="auto">
          <a:xfrm>
            <a:off x="3505200" y="2980485"/>
            <a:ext cx="228600" cy="39075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4188"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4189" name="Straight Connector 30"/>
          <p:cNvCxnSpPr>
            <a:cxnSpLocks noChangeShapeType="1"/>
            <a:endCxn id="4187" idx="2"/>
          </p:cNvCxnSpPr>
          <p:nvPr/>
        </p:nvCxnSpPr>
        <p:spPr bwMode="auto">
          <a:xfrm>
            <a:off x="3505200" y="2832846"/>
            <a:ext cx="114300" cy="5383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97" name="Rounded Rectangle 95"/>
          <p:cNvSpPr>
            <a:spLocks noChangeArrowheads="1"/>
          </p:cNvSpPr>
          <p:nvPr/>
        </p:nvSpPr>
        <p:spPr bwMode="auto">
          <a:xfrm>
            <a:off x="2295525" y="3618660"/>
            <a:ext cx="914400" cy="289430"/>
          </a:xfrm>
          <a:prstGeom prst="roundRect">
            <a:avLst>
              <a:gd name="adj" fmla="val 16667"/>
            </a:avLst>
          </a:prstGeom>
          <a:solidFill>
            <a:srgbClr val="FF0000"/>
          </a:solidFill>
          <a:ln>
            <a:noFill/>
          </a:ln>
          <a:extLst/>
        </p:spPr>
        <p:txBody>
          <a:bodyPr lIns="91429" tIns="45715" rIns="91429" bIns="45715">
            <a:spAutoFit/>
          </a:bodyPr>
          <a:lstStyle/>
          <a:p>
            <a:pPr algn="ctr" fontAlgn="base">
              <a:spcBef>
                <a:spcPct val="0"/>
              </a:spcBef>
              <a:spcAft>
                <a:spcPct val="0"/>
              </a:spcAft>
              <a:defRPr/>
            </a:pPr>
            <a:r>
              <a:rPr lang="en-US" altLang="en-US" sz="1100" dirty="0">
                <a:solidFill>
                  <a:srgbClr val="FFFFFF"/>
                </a:solidFill>
                <a:latin typeface="Calibri" pitchFamily="34" charset="0"/>
                <a:cs typeface="Calibri" pitchFamily="34" charset="0"/>
              </a:rPr>
              <a:t>Before</a:t>
            </a:r>
          </a:p>
        </p:txBody>
      </p:sp>
      <p:grpSp>
        <p:nvGrpSpPr>
          <p:cNvPr id="2" name="Group 1"/>
          <p:cNvGrpSpPr/>
          <p:nvPr/>
        </p:nvGrpSpPr>
        <p:grpSpPr>
          <a:xfrm>
            <a:off x="158750" y="172554"/>
            <a:ext cx="8832850" cy="679093"/>
            <a:chOff x="158750" y="172553"/>
            <a:chExt cx="8832850" cy="679093"/>
          </a:xfrm>
        </p:grpSpPr>
        <p:sp>
          <p:nvSpPr>
            <p:cNvPr id="6150"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4" name="TextBox 3"/>
            <p:cNvSpPr txBox="1"/>
            <p:nvPr/>
          </p:nvSpPr>
          <p:spPr>
            <a:xfrm>
              <a:off x="7469188" y="172553"/>
              <a:ext cx="1522412" cy="461665"/>
            </a:xfrm>
            <a:prstGeom prst="rect">
              <a:avLst/>
            </a:prstGeom>
            <a:noFill/>
          </p:spPr>
          <p:txBody>
            <a:bodyPr wrap="square" rtlCol="0">
              <a:spAutoFit/>
            </a:bodyPr>
            <a:lstStyle/>
            <a:p>
              <a:r>
                <a:rPr lang="en-US" sz="1200" dirty="0"/>
                <a:t>AHPL/QMS/FR/09/E</a:t>
              </a:r>
            </a:p>
          </p:txBody>
        </p:sp>
      </p:grpSp>
      <p:pic>
        <p:nvPicPr>
          <p:cNvPr id="512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3509" y="1631451"/>
            <a:ext cx="3012679" cy="1945589"/>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09600" y="2360933"/>
            <a:ext cx="1757362" cy="896940"/>
          </a:xfrm>
          <a:prstGeom prst="rect">
            <a:avLst/>
          </a:prstGeom>
          <a:noFill/>
        </p:spPr>
        <p:txBody>
          <a:bodyPr wrap="square" lIns="65306" tIns="32653" rIns="65306" bIns="32653" rtlCol="0">
            <a:spAutoFit/>
          </a:bodyPr>
          <a:lstStyle/>
          <a:p>
            <a:r>
              <a:rPr lang="en-US" dirty="0" smtClean="0">
                <a:solidFill>
                  <a:srgbClr val="FF0000"/>
                </a:solidFill>
              </a:rPr>
              <a:t>NO COOLANT LEVEL INDICATOR</a:t>
            </a:r>
            <a:endParaRPr lang="en-US" dirty="0">
              <a:solidFill>
                <a:srgbClr val="FF0000"/>
              </a:solidFill>
            </a:endParaRPr>
          </a:p>
        </p:txBody>
      </p:sp>
      <p:sp>
        <p:nvSpPr>
          <p:cNvPr id="101" name="TextBox 9"/>
          <p:cNvSpPr txBox="1"/>
          <p:nvPr/>
        </p:nvSpPr>
        <p:spPr>
          <a:xfrm>
            <a:off x="3883679" y="4226864"/>
            <a:ext cx="1834496" cy="228203"/>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lIns="91429" tIns="45715" rIns="91429" bIns="45715"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a:t>Cost Save </a:t>
            </a:r>
            <a:r>
              <a:rPr lang="en-US" b="1" dirty="0" smtClean="0"/>
              <a:t>      </a:t>
            </a:r>
            <a:endParaRPr lang="en-US" b="1" dirty="0"/>
          </a:p>
        </p:txBody>
      </p:sp>
      <p:graphicFrame>
        <p:nvGraphicFramePr>
          <p:cNvPr id="102" name="Chart 101"/>
          <p:cNvGraphicFramePr>
            <a:graphicFrameLocks/>
          </p:cNvGraphicFramePr>
          <p:nvPr>
            <p:extLst>
              <p:ext uri="{D42A27DB-BD31-4B8C-83A1-F6EECF244321}">
                <p14:modId xmlns:p14="http://schemas.microsoft.com/office/powerpoint/2010/main" val="221086623"/>
              </p:ext>
            </p:extLst>
          </p:nvPr>
        </p:nvGraphicFramePr>
        <p:xfrm>
          <a:off x="3428999" y="4661646"/>
          <a:ext cx="2897189" cy="1726737"/>
        </p:xfrm>
        <a:graphic>
          <a:graphicData uri="http://schemas.openxmlformats.org/drawingml/2006/chart">
            <c:chart xmlns:c="http://schemas.openxmlformats.org/drawingml/2006/chart" xmlns:r="http://schemas.openxmlformats.org/officeDocument/2006/relationships" r:id="rId5"/>
          </a:graphicData>
        </a:graphic>
      </p:graphicFrame>
      <p:sp>
        <p:nvSpPr>
          <p:cNvPr id="105" name="Rectangle 73"/>
          <p:cNvSpPr>
            <a:spLocks noChangeArrowheads="1"/>
          </p:cNvSpPr>
          <p:nvPr/>
        </p:nvSpPr>
        <p:spPr bwMode="auto">
          <a:xfrm>
            <a:off x="6478589" y="6338047"/>
            <a:ext cx="228599" cy="377825"/>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1</a:t>
            </a:r>
          </a:p>
        </p:txBody>
      </p:sp>
      <p:sp>
        <p:nvSpPr>
          <p:cNvPr id="106" name="Rectangle 78"/>
          <p:cNvSpPr>
            <a:spLocks noChangeArrowheads="1"/>
          </p:cNvSpPr>
          <p:nvPr/>
        </p:nvSpPr>
        <p:spPr bwMode="auto">
          <a:xfrm>
            <a:off x="6705600" y="6336459"/>
            <a:ext cx="458788" cy="381000"/>
          </a:xfrm>
          <a:prstGeom prst="rect">
            <a:avLst/>
          </a:prstGeom>
          <a:noFill/>
          <a:ln>
            <a:solidFill>
              <a:schemeClr val="tx1"/>
            </a:solidFill>
          </a:ln>
          <a:extLst/>
        </p:spPr>
        <p:txBody>
          <a:bodyPr lIns="91429" tIns="45715" rIns="91429" bIns="45715" anchor="ctr"/>
          <a:lstStyle/>
          <a:p>
            <a:pPr algn="ctr" eaLnBrk="0" fontAlgn="base" hangingPunct="0">
              <a:spcBef>
                <a:spcPct val="0"/>
              </a:spcBef>
              <a:spcAft>
                <a:spcPct val="0"/>
              </a:spcAft>
              <a:defRPr/>
            </a:pPr>
            <a:r>
              <a:rPr lang="en-US" altLang="en-US" sz="900" dirty="0">
                <a:solidFill>
                  <a:srgbClr val="000000"/>
                </a:solidFill>
                <a:latin typeface="Calibri" pitchFamily="34" charset="0"/>
                <a:cs typeface="Calibri" pitchFamily="34" charset="0"/>
              </a:rPr>
              <a:t>Cleaning </a:t>
            </a:r>
          </a:p>
        </p:txBody>
      </p:sp>
      <p:sp>
        <p:nvSpPr>
          <p:cNvPr id="107" name="Rectangle 78"/>
          <p:cNvSpPr>
            <a:spLocks noChangeArrowheads="1"/>
          </p:cNvSpPr>
          <p:nvPr/>
        </p:nvSpPr>
        <p:spPr bwMode="auto">
          <a:xfrm>
            <a:off x="7162183" y="6338046"/>
            <a:ext cx="535606" cy="381000"/>
          </a:xfrm>
          <a:prstGeom prst="rect">
            <a:avLst/>
          </a:prstGeom>
          <a:noFill/>
          <a:ln>
            <a:solidFill>
              <a:schemeClr val="tx1"/>
            </a:solidFill>
          </a:ln>
          <a:extLst/>
        </p:spPr>
        <p:txBody>
          <a:bodyPr lIns="91429" tIns="45715" rIns="91429" bIns="45715" anchor="ctr"/>
          <a:lstStyle/>
          <a:p>
            <a:pPr algn="ctr" eaLnBrk="0" fontAlgn="base" hangingPunct="0">
              <a:spcBef>
                <a:spcPct val="0"/>
              </a:spcBef>
              <a:spcAft>
                <a:spcPct val="0"/>
              </a:spcAft>
              <a:defRPr/>
            </a:pPr>
            <a:r>
              <a:rPr lang="en-US" altLang="en-US" sz="900" dirty="0">
                <a:solidFill>
                  <a:srgbClr val="000000"/>
                </a:solidFill>
                <a:latin typeface="Calibri" pitchFamily="34" charset="0"/>
                <a:cs typeface="Calibri" pitchFamily="34" charset="0"/>
              </a:rPr>
              <a:t>25.2.17</a:t>
            </a:r>
          </a:p>
        </p:txBody>
      </p:sp>
      <p:sp>
        <p:nvSpPr>
          <p:cNvPr id="108" name="Rectangle 78"/>
          <p:cNvSpPr>
            <a:spLocks noChangeArrowheads="1"/>
          </p:cNvSpPr>
          <p:nvPr/>
        </p:nvSpPr>
        <p:spPr bwMode="auto">
          <a:xfrm>
            <a:off x="7697788" y="6338046"/>
            <a:ext cx="836612" cy="381000"/>
          </a:xfrm>
          <a:prstGeom prst="rect">
            <a:avLst/>
          </a:prstGeom>
          <a:noFill/>
          <a:ln>
            <a:solidFill>
              <a:schemeClr val="tx1"/>
            </a:solidFill>
          </a:ln>
          <a:extLst/>
        </p:spPr>
        <p:txBody>
          <a:bodyPr lIns="91429" tIns="45715" rIns="91429" bIns="45715" anchor="ctr"/>
          <a:lstStyle/>
          <a:p>
            <a:pPr algn="ctr" eaLnBrk="0" fontAlgn="base" hangingPunct="0">
              <a:spcBef>
                <a:spcPct val="0"/>
              </a:spcBef>
              <a:spcAft>
                <a:spcPct val="0"/>
              </a:spcAft>
              <a:defRPr/>
            </a:pPr>
            <a:r>
              <a:rPr lang="en-US" altLang="en-US" sz="900" dirty="0">
                <a:solidFill>
                  <a:srgbClr val="000000"/>
                </a:solidFill>
                <a:latin typeface="Calibri" pitchFamily="34" charset="0"/>
                <a:cs typeface="Calibri" pitchFamily="34" charset="0"/>
              </a:rPr>
              <a:t>Rahul</a:t>
            </a:r>
          </a:p>
        </p:txBody>
      </p:sp>
      <p:sp>
        <p:nvSpPr>
          <p:cNvPr id="109" name="Rectangle 81"/>
          <p:cNvSpPr>
            <a:spLocks noChangeArrowheads="1"/>
          </p:cNvSpPr>
          <p:nvPr/>
        </p:nvSpPr>
        <p:spPr bwMode="auto">
          <a:xfrm>
            <a:off x="8567057" y="6338047"/>
            <a:ext cx="424544" cy="319155"/>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r>
              <a:rPr lang="en-US" altLang="en-US" sz="1100" dirty="0">
                <a:solidFill>
                  <a:srgbClr val="000000"/>
                </a:solidFill>
                <a:latin typeface="Calibri" pitchFamily="34" charset="0"/>
                <a:cs typeface="Calibri" pitchFamily="34" charset="0"/>
              </a:rPr>
              <a:t>C</a:t>
            </a:r>
          </a:p>
        </p:txBody>
      </p:sp>
    </p:spTree>
    <p:extLst>
      <p:ext uri="{BB962C8B-B14F-4D97-AF65-F5344CB8AC3E}">
        <p14:creationId xmlns:p14="http://schemas.microsoft.com/office/powerpoint/2010/main" val="2721012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TotalTime>
  <Words>219</Words>
  <Application>Microsoft Office PowerPoint</Application>
  <PresentationFormat>On-screen Show (4:3)</PresentationFormat>
  <Paragraphs>82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150</cp:revision>
  <cp:lastPrinted>2016-08-29T12:27:49Z</cp:lastPrinted>
  <dcterms:created xsi:type="dcterms:W3CDTF">2006-08-16T00:00:00Z</dcterms:created>
  <dcterms:modified xsi:type="dcterms:W3CDTF">2017-04-29T06:33:06Z</dcterms:modified>
</cp:coreProperties>
</file>